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9"/>
  </p:notesMasterIdLst>
  <p:sldIdLst>
    <p:sldId id="256" r:id="rId2"/>
    <p:sldId id="257" r:id="rId3"/>
    <p:sldId id="259" r:id="rId4"/>
    <p:sldId id="260"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4E3EEB-26BF-FF4D-A513-4420D5F223CE}" v="3" dt="2024-02-29T20:32:29.104"/>
    <p1510:client id="{E598F97B-5A27-96D1-00CF-0872CE337F9A}" v="687" dt="2024-02-29T08:28:33.0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6" autoAdjust="0"/>
    <p:restoredTop sz="96148"/>
  </p:normalViewPr>
  <p:slideViewPr>
    <p:cSldViewPr snapToGrid="0">
      <p:cViewPr varScale="1">
        <p:scale>
          <a:sx n="117" d="100"/>
          <a:sy n="117" d="100"/>
        </p:scale>
        <p:origin x="208"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837DAD-14D6-4564-92E7-6CEA7092908E}" type="datetimeFigureOut">
              <a:t>2/29/24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8A65CC-30C3-4059-A883-5A8A3B2E5F97}" type="slidenum">
              <a:t>‹#›</a:t>
            </a:fld>
            <a:endParaRPr lang="en-US"/>
          </a:p>
        </p:txBody>
      </p:sp>
    </p:spTree>
    <p:extLst>
      <p:ext uri="{BB962C8B-B14F-4D97-AF65-F5344CB8AC3E}">
        <p14:creationId xmlns:p14="http://schemas.microsoft.com/office/powerpoint/2010/main" val="2262695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Collision avoidance strategies in motion/path planning are essential for ensuring that vehicles, robots, or other autonomous systems can navigate through their environment safely without colliding with obstacles. We have global and local planning methods where global planning methods involve creating a plan for the entire path from start to finish before the vehicle begins to move which typically requires a complete and accurate map of the environment. Graph Search Algorithms (A*, D*, Dijkstra’s Algorithm), Sampling Based Planning (PRM, RRT), etc. falls into this category. On the other hand, Local planning methods, also known as reactive methods, involve making decisions on-the-fly based on sensor data and the current situation which includes Potential Field Methods, Vector Field Histogram (VFH, VFH+), Dynamic window approaches.</a:t>
            </a:r>
          </a:p>
          <a:p>
            <a:br>
              <a:rPr lang="en-US" dirty="0"/>
            </a:br>
            <a:endParaRPr lang="en-US" dirty="0"/>
          </a:p>
        </p:txBody>
      </p:sp>
      <p:sp>
        <p:nvSpPr>
          <p:cNvPr id="4" name="Slide Number Placeholder 3"/>
          <p:cNvSpPr>
            <a:spLocks noGrp="1"/>
          </p:cNvSpPr>
          <p:nvPr>
            <p:ph type="sldNum" sz="quarter" idx="5"/>
          </p:nvPr>
        </p:nvSpPr>
        <p:spPr/>
        <p:txBody>
          <a:bodyPr/>
          <a:lstStyle/>
          <a:p>
            <a:fld id="{8B8A65CC-30C3-4059-A883-5A8A3B2E5F97}" type="slidenum">
              <a:t>2</a:t>
            </a:fld>
            <a:endParaRPr lang="en-US"/>
          </a:p>
        </p:txBody>
      </p:sp>
    </p:spTree>
    <p:extLst>
      <p:ext uri="{BB962C8B-B14F-4D97-AF65-F5344CB8AC3E}">
        <p14:creationId xmlns:p14="http://schemas.microsoft.com/office/powerpoint/2010/main" val="1193616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the technique of potential fields with gradient descent</a:t>
            </a:r>
          </a:p>
          <a:p>
            <a:endParaRPr lang="en-US" dirty="0"/>
          </a:p>
          <a:p>
            <a:r>
              <a:rPr lang="en-US" dirty="0"/>
              <a:t>The image provided is a static representation of an APF scenario, where we can see a gradient field that likely represents the potential field generated by the attractive and repulsive forces. The darker areas indicate higher repulsive potentials from obstacles, while the lighter areas suggest lower potential, making them more favorable paths for the robot to follow</a:t>
            </a:r>
            <a:endParaRPr lang="en-US" dirty="0">
              <a:cs typeface="Calibri" panose="020F0502020204030204"/>
            </a:endParaRPr>
          </a:p>
          <a:p>
            <a:endParaRPr lang="en-US" dirty="0"/>
          </a:p>
          <a:p>
            <a:r>
              <a:rPr lang="en-US" dirty="0"/>
              <a:t>Address the simplicity and real-time application capabilities of the APF method.</a:t>
            </a:r>
            <a:endParaRPr lang="en-US" dirty="0">
              <a:cs typeface="Calibri" panose="020F0502020204030204"/>
            </a:endParaRPr>
          </a:p>
          <a:p>
            <a:endParaRPr lang="en-US" dirty="0">
              <a:cs typeface="Calibri" panose="020F0502020204030204"/>
            </a:endParaRPr>
          </a:p>
          <a:p>
            <a:pPr marL="171450" indent="-171450">
              <a:buFont typeface="Arial"/>
              <a:buChar char="•"/>
            </a:pPr>
            <a:r>
              <a:rPr lang="en-US" dirty="0"/>
              <a:t>Previous studies have explored various obstacle avoidance strategies, including geometric methods, Bug algorithms, Vector Field Histogram (VFH), and Dynamic Window Approach (DWA).</a:t>
            </a:r>
            <a:endParaRPr lang="en-US" dirty="0">
              <a:cs typeface="Calibri" panose="020F0502020204030204"/>
            </a:endParaRPr>
          </a:p>
          <a:p>
            <a:pPr marL="171450" indent="-171450">
              <a:buFont typeface="Arial"/>
              <a:buChar char="•"/>
            </a:pPr>
            <a:r>
              <a:rPr lang="en-US" dirty="0"/>
              <a:t>The APF method, despite its simplicity, has faced criticism for issues like local minima. Recent advancements aim to mitigate these issues through hybrid approaches or modifications to the potential field functions.</a:t>
            </a:r>
            <a:endParaRPr lang="en-US" dirty="0">
              <a:cs typeface="Calibri" panose="020F0502020204030204"/>
            </a:endParaRPr>
          </a:p>
          <a:p>
            <a:endParaRPr lang="en-US" dirty="0">
              <a:cs typeface="Calibri" panose="020F0502020204030204"/>
            </a:endParaRPr>
          </a:p>
          <a:p>
            <a:br>
              <a:rPr lang="en-US" dirty="0"/>
            </a:br>
            <a:endParaRPr lang="en-US" dirty="0"/>
          </a:p>
        </p:txBody>
      </p:sp>
      <p:sp>
        <p:nvSpPr>
          <p:cNvPr id="4" name="Slide Number Placeholder 3"/>
          <p:cNvSpPr>
            <a:spLocks noGrp="1"/>
          </p:cNvSpPr>
          <p:nvPr>
            <p:ph type="sldNum" sz="quarter" idx="5"/>
          </p:nvPr>
        </p:nvSpPr>
        <p:spPr/>
        <p:txBody>
          <a:bodyPr/>
          <a:lstStyle/>
          <a:p>
            <a:fld id="{8B8A65CC-30C3-4059-A883-5A8A3B2E5F97}" type="slidenum">
              <a:t>3</a:t>
            </a:fld>
            <a:endParaRPr lang="en-US"/>
          </a:p>
        </p:txBody>
      </p:sp>
    </p:spTree>
    <p:extLst>
      <p:ext uri="{BB962C8B-B14F-4D97-AF65-F5344CB8AC3E}">
        <p14:creationId xmlns:p14="http://schemas.microsoft.com/office/powerpoint/2010/main" val="3126446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dirty="0"/>
              <a:t>The APF method uses two types of virtual forces: an attractive force pulling the robot towards the goal and a repulsive force pushing it away from obstacles.</a:t>
            </a:r>
          </a:p>
          <a:p>
            <a:pPr marL="171450" indent="-171450">
              <a:buFont typeface="Arial"/>
              <a:buChar char="•"/>
            </a:pPr>
            <a:r>
              <a:rPr lang="en-US" dirty="0"/>
              <a:t>The combination of these forces dictates the robot's motion, aiming to achieve a balance that guides the robot safely to its target.</a:t>
            </a:r>
          </a:p>
          <a:p>
            <a:pPr marL="171450" indent="-171450">
              <a:buFont typeface="Arial"/>
              <a:buChar char="•"/>
            </a:pPr>
            <a:endParaRPr lang="en-US" dirty="0">
              <a:cs typeface="Calibri"/>
            </a:endParaRPr>
          </a:p>
          <a:p>
            <a:pPr marL="171450" indent="-171450">
              <a:buFont typeface="Arial"/>
              <a:buChar char="•"/>
            </a:pPr>
            <a:r>
              <a:rPr lang="en-US" dirty="0"/>
              <a:t>an attractive force that pulls the robot towards the goal, and a repulsive force that pushes the robot away from obstacles. </a:t>
            </a:r>
          </a:p>
          <a:p>
            <a:pPr marL="171450" indent="-171450">
              <a:buFont typeface="Arial"/>
              <a:buChar char="•"/>
            </a:pPr>
            <a:endParaRPr lang="en-US" dirty="0"/>
          </a:p>
          <a:p>
            <a:pPr algn="l" rtl="0" fontAlgn="base">
              <a:spcBef>
                <a:spcPts val="1200"/>
              </a:spcBef>
              <a:spcAft>
                <a:spcPts val="120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Attractive forces</a:t>
            </a:r>
            <a:r>
              <a:rPr lang="en-US" sz="1800" b="0" i="0" u="none" strike="noStrike" dirty="0">
                <a:solidFill>
                  <a:srgbClr val="000000"/>
                </a:solidFill>
                <a:effectLst/>
                <a:latin typeface="Arial" panose="020B0604020202020204" pitchFamily="34" charset="0"/>
              </a:rPr>
              <a:t> are typically defined as a function of the distance between the robot and the goal. The closer the robot is to the goal, the stronger the attractive force.</a:t>
            </a:r>
          </a:p>
          <a:p>
            <a:r>
              <a:rPr lang="en-US" sz="1800" b="1" i="0" u="none" strike="noStrike" dirty="0">
                <a:solidFill>
                  <a:srgbClr val="000000"/>
                </a:solidFill>
                <a:effectLst/>
                <a:latin typeface="Arial" panose="020B0604020202020204" pitchFamily="34" charset="0"/>
              </a:rPr>
              <a:t>Repulsive forces</a:t>
            </a:r>
            <a:r>
              <a:rPr lang="en-US" sz="1800" b="0" i="0" u="none" strike="noStrike" dirty="0">
                <a:solidFill>
                  <a:srgbClr val="000000"/>
                </a:solidFill>
                <a:effectLst/>
                <a:latin typeface="Arial" panose="020B0604020202020204" pitchFamily="34" charset="0"/>
              </a:rPr>
              <a:t> are typically defined as a function of the distance between the robot and an obstacle. The closer the robot is to an obstacle, the stronger the repulsive force.</a:t>
            </a:r>
            <a:endParaRPr lang="en-US" dirty="0"/>
          </a:p>
        </p:txBody>
      </p:sp>
      <p:sp>
        <p:nvSpPr>
          <p:cNvPr id="4" name="Slide Number Placeholder 3"/>
          <p:cNvSpPr>
            <a:spLocks noGrp="1"/>
          </p:cNvSpPr>
          <p:nvPr>
            <p:ph type="sldNum" sz="quarter" idx="5"/>
          </p:nvPr>
        </p:nvSpPr>
        <p:spPr/>
        <p:txBody>
          <a:bodyPr/>
          <a:lstStyle/>
          <a:p>
            <a:fld id="{8B8A65CC-30C3-4059-A883-5A8A3B2E5F97}" type="slidenum">
              <a:t>4</a:t>
            </a:fld>
            <a:endParaRPr lang="en-US"/>
          </a:p>
        </p:txBody>
      </p:sp>
    </p:spTree>
    <p:extLst>
      <p:ext uri="{BB962C8B-B14F-4D97-AF65-F5344CB8AC3E}">
        <p14:creationId xmlns:p14="http://schemas.microsoft.com/office/powerpoint/2010/main" val="3136631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Sans-Serif"/>
              <a:buChar char="•"/>
            </a:pPr>
            <a:endParaRPr lang="en-US" dirty="0"/>
          </a:p>
          <a:p>
            <a:pPr marL="171450" indent="-171450">
              <a:buFont typeface="Arial,Sans-Serif"/>
              <a:buChar char="•"/>
            </a:pPr>
            <a:r>
              <a:rPr lang="en-US" dirty="0"/>
              <a:t>an attractive force that pulls the robot towards the goal, and a repulsive force that pushes the robot away from obstacles. The attractive force is a function of the robot's distance and bearing to the target, while the repulsive force depends on the robot's proximity and orientation relative to nearby obstacles</a:t>
            </a:r>
            <a:endParaRPr lang="en-US" dirty="0">
              <a:cs typeface="Calibri"/>
            </a:endParaRPr>
          </a:p>
          <a:p>
            <a:pPr marL="171450" indent="-171450">
              <a:buFont typeface="Arial,Sans-Serif"/>
              <a:buChar char="•"/>
            </a:pPr>
            <a:endParaRPr lang="en-US" dirty="0">
              <a:cs typeface="Calibri"/>
            </a:endParaRPr>
          </a:p>
          <a:p>
            <a:pPr marL="171450" indent="-171450">
              <a:buFont typeface="Arial"/>
              <a:buChar char="•"/>
            </a:pPr>
            <a:r>
              <a:rPr lang="en-US" dirty="0"/>
              <a:t>F1 represents the </a:t>
            </a:r>
            <a:r>
              <a:rPr lang="en-US" i="1" dirty="0"/>
              <a:t>attractive force</a:t>
            </a:r>
            <a:r>
              <a:rPr lang="en-US" dirty="0"/>
              <a:t> directed towards the target, </a:t>
            </a:r>
          </a:p>
          <a:p>
            <a:pPr marL="171450" indent="-171450">
              <a:buFont typeface="Arial"/>
              <a:buChar char="•"/>
            </a:pPr>
            <a:r>
              <a:rPr lang="en-US" dirty="0"/>
              <a:t>F2 symbolizes the </a:t>
            </a:r>
            <a:r>
              <a:rPr lang="en-US" i="1" dirty="0"/>
              <a:t>repulsive force</a:t>
            </a:r>
            <a:r>
              <a:rPr lang="en-US" dirty="0"/>
              <a:t> exerted by an obstacle, </a:t>
            </a:r>
          </a:p>
          <a:p>
            <a:pPr marL="171450" indent="-171450">
              <a:buFont typeface="Arial"/>
              <a:buChar char="•"/>
            </a:pPr>
            <a:r>
              <a:rPr lang="en-US" dirty="0"/>
              <a:t>and the vector F is the net/resultant force that dictates the robot's motion, resulting from the combination of F1 and F2</a:t>
            </a:r>
          </a:p>
          <a:p>
            <a:pPr marL="171450" indent="-171450">
              <a:buFont typeface="Arial"/>
              <a:buChar char="•"/>
            </a:pPr>
            <a:endParaRPr lang="en-US" dirty="0"/>
          </a:p>
          <a:p>
            <a:pPr marL="171450" indent="-171450">
              <a:buFont typeface="Arial"/>
              <a:buChar char="•"/>
            </a:pPr>
            <a:r>
              <a:rPr lang="en-US" dirty="0"/>
              <a:t>Vector Field Histogram – helps </a:t>
            </a:r>
            <a:r>
              <a:rPr lang="en-US" b="0" i="0" u="none" strike="noStrike" dirty="0">
                <a:solidFill>
                  <a:srgbClr val="E8E8E6"/>
                </a:solidFill>
                <a:effectLst/>
                <a:latin typeface="__fkGroteskNeue_532e43"/>
              </a:rPr>
              <a:t>navigating in complex environments with tighter maneuvering and smoother paths.</a:t>
            </a:r>
          </a:p>
          <a:p>
            <a:pPr marL="171450" indent="-171450">
              <a:buFont typeface="Arial"/>
              <a:buChar char="•"/>
            </a:pPr>
            <a:r>
              <a:rPr lang="en-US" b="0" i="0" u="none" strike="noStrike">
                <a:solidFill>
                  <a:srgbClr val="E8E8E6"/>
                </a:solidFill>
                <a:effectLst/>
                <a:latin typeface="__fkGroteskNeue_532e43"/>
              </a:rPr>
              <a:t>OGM refers </a:t>
            </a:r>
            <a:r>
              <a:rPr lang="en-US" b="0" i="0" u="none" strike="noStrike" dirty="0">
                <a:solidFill>
                  <a:srgbClr val="E8E8E6"/>
                </a:solidFill>
                <a:effectLst/>
                <a:latin typeface="__fkGroteskNeue_532e43"/>
              </a:rPr>
              <a:t>to the use of a specific type of map that allows robots to understand and navigate their surroundings with a high level of detail</a:t>
            </a:r>
            <a:endParaRPr lang="en-US" dirty="0"/>
          </a:p>
          <a:p>
            <a:pPr marL="285750" indent="-285750">
              <a:buFont typeface="Arial"/>
              <a:buChar char="•"/>
            </a:pPr>
            <a:endParaRPr lang="en-US" dirty="0">
              <a:cs typeface="Calibri"/>
            </a:endParaRPr>
          </a:p>
        </p:txBody>
      </p:sp>
      <p:sp>
        <p:nvSpPr>
          <p:cNvPr id="4" name="Slide Number Placeholder 3"/>
          <p:cNvSpPr>
            <a:spLocks noGrp="1"/>
          </p:cNvSpPr>
          <p:nvPr>
            <p:ph type="sldNum" sz="quarter" idx="5"/>
          </p:nvPr>
        </p:nvSpPr>
        <p:spPr/>
        <p:txBody>
          <a:bodyPr/>
          <a:lstStyle/>
          <a:p>
            <a:fld id="{8B8A65CC-30C3-4059-A883-5A8A3B2E5F97}" type="slidenum">
              <a:t>5</a:t>
            </a:fld>
            <a:endParaRPr lang="en-US"/>
          </a:p>
        </p:txBody>
      </p:sp>
    </p:spTree>
    <p:extLst>
      <p:ext uri="{BB962C8B-B14F-4D97-AF65-F5344CB8AC3E}">
        <p14:creationId xmlns:p14="http://schemas.microsoft.com/office/powerpoint/2010/main" val="920538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endParaRPr lang="en-US" dirty="0">
              <a:cs typeface="Calibri"/>
            </a:endParaRPr>
          </a:p>
          <a:p>
            <a:pPr marL="171450" indent="-171450">
              <a:buFont typeface="Arial,Sans-Serif"/>
              <a:buChar char="•"/>
            </a:pPr>
            <a:endParaRPr lang="en-US" dirty="0"/>
          </a:p>
        </p:txBody>
      </p:sp>
      <p:sp>
        <p:nvSpPr>
          <p:cNvPr id="4" name="Slide Number Placeholder 3"/>
          <p:cNvSpPr>
            <a:spLocks noGrp="1"/>
          </p:cNvSpPr>
          <p:nvPr>
            <p:ph type="sldNum" sz="quarter" idx="5"/>
          </p:nvPr>
        </p:nvSpPr>
        <p:spPr/>
        <p:txBody>
          <a:bodyPr/>
          <a:lstStyle/>
          <a:p>
            <a:fld id="{8B8A65CC-30C3-4059-A883-5A8A3B2E5F97}" type="slidenum">
              <a:t>6</a:t>
            </a:fld>
            <a:endParaRPr lang="en-US"/>
          </a:p>
        </p:txBody>
      </p:sp>
    </p:spTree>
    <p:extLst>
      <p:ext uri="{BB962C8B-B14F-4D97-AF65-F5344CB8AC3E}">
        <p14:creationId xmlns:p14="http://schemas.microsoft.com/office/powerpoint/2010/main" val="3490401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endParaRPr lang="en-US" dirty="0">
              <a:cs typeface="Calibri"/>
            </a:endParaRPr>
          </a:p>
          <a:p>
            <a:pPr marL="171450" indent="-171450">
              <a:buFont typeface="Arial,Sans-Serif"/>
              <a:buChar char="•"/>
            </a:pPr>
            <a:endParaRPr lang="en-US" dirty="0"/>
          </a:p>
        </p:txBody>
      </p:sp>
      <p:sp>
        <p:nvSpPr>
          <p:cNvPr id="4" name="Slide Number Placeholder 3"/>
          <p:cNvSpPr>
            <a:spLocks noGrp="1"/>
          </p:cNvSpPr>
          <p:nvPr>
            <p:ph type="sldNum" sz="quarter" idx="5"/>
          </p:nvPr>
        </p:nvSpPr>
        <p:spPr/>
        <p:txBody>
          <a:bodyPr/>
          <a:lstStyle/>
          <a:p>
            <a:fld id="{8B8A65CC-30C3-4059-A883-5A8A3B2E5F97}" type="slidenum">
              <a:t>7</a:t>
            </a:fld>
            <a:endParaRPr lang="en-US"/>
          </a:p>
        </p:txBody>
      </p:sp>
    </p:spTree>
    <p:extLst>
      <p:ext uri="{BB962C8B-B14F-4D97-AF65-F5344CB8AC3E}">
        <p14:creationId xmlns:p14="http://schemas.microsoft.com/office/powerpoint/2010/main" val="248194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2/29/24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617997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2/29/24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115149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2/29/24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30733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2/29/24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9541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2/29/24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60510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2/29/24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51787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2/29/24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85268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2/29/24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40215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2/29/24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799978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2/29/24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3087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2/29/24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945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2/29/24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36194958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cs.cmu.edu/~motionplanning/lecture/Chap4-Potential-Field_howie.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github.com/AtsushiSakai/PythonRobotics/blob/master/PathPlanning/PotentialFieldPlanning/potential_field_planning.p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Top view of cubes connected with black lines">
            <a:extLst>
              <a:ext uri="{FF2B5EF4-FFF2-40B4-BE49-F238E27FC236}">
                <a16:creationId xmlns:a16="http://schemas.microsoft.com/office/drawing/2014/main" id="{6ADFBD4C-498C-B99A-7401-4EB18E3231ED}"/>
              </a:ext>
            </a:extLst>
          </p:cNvPr>
          <p:cNvPicPr>
            <a:picLocks noChangeAspect="1"/>
          </p:cNvPicPr>
          <p:nvPr/>
        </p:nvPicPr>
        <p:blipFill rotWithShape="1">
          <a:blip r:embed="rId2">
            <a:alphaModFix amt="50000"/>
          </a:blip>
          <a:srcRect t="14712" r="-1" b="10268"/>
          <a:stretch/>
        </p:blipFill>
        <p:spPr>
          <a:xfrm>
            <a:off x="20" y="10"/>
            <a:ext cx="12188930" cy="6857990"/>
          </a:xfrm>
          <a:prstGeom prst="rect">
            <a:avLst/>
          </a:prstGeom>
        </p:spPr>
      </p:pic>
      <p:sp>
        <p:nvSpPr>
          <p:cNvPr id="2" name="Title 1"/>
          <p:cNvSpPr>
            <a:spLocks noGrp="1"/>
          </p:cNvSpPr>
          <p:nvPr>
            <p:ph type="ctrTitle"/>
          </p:nvPr>
        </p:nvSpPr>
        <p:spPr>
          <a:xfrm>
            <a:off x="1527048" y="1124712"/>
            <a:ext cx="9144000" cy="3063240"/>
          </a:xfrm>
        </p:spPr>
        <p:txBody>
          <a:bodyPr>
            <a:normAutofit/>
          </a:bodyPr>
          <a:lstStyle/>
          <a:p>
            <a:pPr algn="ctr">
              <a:lnSpc>
                <a:spcPct val="90000"/>
              </a:lnSpc>
            </a:pPr>
            <a:r>
              <a:rPr lang="en-US" sz="3200" dirty="0">
                <a:latin typeface="Arial"/>
                <a:cs typeface="Arial"/>
              </a:rPr>
              <a:t>Adaptive Motion Planning with Artificial Potential Fields (APF) for UGVs: Dynamic and Static Target Tracking with Obstacle Avoidance</a:t>
            </a:r>
            <a:br>
              <a:rPr lang="en-US" sz="3800" dirty="0">
                <a:latin typeface="Arial"/>
                <a:cs typeface="Arial"/>
              </a:rPr>
            </a:br>
            <a:endParaRPr lang="en-US" sz="3800" dirty="0"/>
          </a:p>
        </p:txBody>
      </p:sp>
      <p:sp>
        <p:nvSpPr>
          <p:cNvPr id="3" name="Subtitle 2"/>
          <p:cNvSpPr>
            <a:spLocks noGrp="1"/>
          </p:cNvSpPr>
          <p:nvPr>
            <p:ph type="subTitle" idx="1"/>
          </p:nvPr>
        </p:nvSpPr>
        <p:spPr>
          <a:xfrm>
            <a:off x="1527048" y="4599432"/>
            <a:ext cx="9144000" cy="1227520"/>
          </a:xfrm>
        </p:spPr>
        <p:txBody>
          <a:bodyPr vert="horz" lIns="91440" tIns="45720" rIns="91440" bIns="45720" rtlCol="0">
            <a:normAutofit/>
          </a:bodyPr>
          <a:lstStyle/>
          <a:p>
            <a:pPr algn="ctr">
              <a:lnSpc>
                <a:spcPct val="100000"/>
              </a:lnSpc>
            </a:pPr>
            <a:r>
              <a:rPr lang="en-US" sz="3200">
                <a:latin typeface="Arial"/>
                <a:cs typeface="Arial"/>
              </a:rPr>
              <a:t>CSCI 6550: Intelligent Agents</a:t>
            </a:r>
          </a:p>
          <a:p>
            <a:pPr algn="ctr">
              <a:lnSpc>
                <a:spcPct val="100000"/>
              </a:lnSpc>
            </a:pPr>
            <a:r>
              <a:rPr lang="en-US" sz="3200">
                <a:latin typeface="Arial"/>
                <a:cs typeface="Arial"/>
              </a:rPr>
              <a:t>Padam Jung Thapa</a:t>
            </a:r>
          </a:p>
        </p:txBody>
      </p:sp>
      <p:sp>
        <p:nvSpPr>
          <p:cNvPr id="32"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571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6DF3F-13F1-6E27-2F5D-DE543B07FD0D}"/>
              </a:ext>
            </a:extLst>
          </p:cNvPr>
          <p:cNvSpPr>
            <a:spLocks noGrp="1"/>
          </p:cNvSpPr>
          <p:nvPr>
            <p:ph type="title"/>
          </p:nvPr>
        </p:nvSpPr>
        <p:spPr>
          <a:xfrm>
            <a:off x="640080" y="329184"/>
            <a:ext cx="6894576" cy="1783080"/>
          </a:xfrm>
        </p:spPr>
        <p:txBody>
          <a:bodyPr anchor="b">
            <a:normAutofit/>
          </a:bodyPr>
          <a:lstStyle/>
          <a:p>
            <a:r>
              <a:rPr lang="en-US" sz="7200">
                <a:latin typeface="Calibri"/>
                <a:cs typeface="Calibri"/>
              </a:rPr>
              <a:t>Motivation</a:t>
            </a:r>
          </a:p>
        </p:txBody>
      </p:sp>
      <p:sp>
        <p:nvSpPr>
          <p:cNvPr id="12"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FB23C"/>
          </a:solidFill>
          <a:ln w="38100" cap="rnd">
            <a:solidFill>
              <a:srgbClr val="FFB23C"/>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B4B81A-942B-3502-8B92-4BA137EB8563}"/>
              </a:ext>
            </a:extLst>
          </p:cNvPr>
          <p:cNvSpPr>
            <a:spLocks noGrp="1"/>
          </p:cNvSpPr>
          <p:nvPr>
            <p:ph idx="1"/>
          </p:nvPr>
        </p:nvSpPr>
        <p:spPr>
          <a:xfrm>
            <a:off x="640080" y="2706624"/>
            <a:ext cx="6894576" cy="3483864"/>
          </a:xfrm>
        </p:spPr>
        <p:txBody>
          <a:bodyPr vert="horz" lIns="91440" tIns="45720" rIns="91440" bIns="45720" rtlCol="0" anchor="t">
            <a:normAutofit/>
          </a:bodyPr>
          <a:lstStyle/>
          <a:p>
            <a:pPr>
              <a:lnSpc>
                <a:spcPct val="100000"/>
              </a:lnSpc>
            </a:pPr>
            <a:r>
              <a:rPr lang="en-US" sz="2000" dirty="0">
                <a:latin typeface="Arial"/>
                <a:ea typeface="+mn-lt"/>
                <a:cs typeface="+mn-lt"/>
              </a:rPr>
              <a:t>The field of robotics has significantly advanced in autonomous navigation and obstacle avoidance strategies.</a:t>
            </a:r>
            <a:endParaRPr lang="en-US" sz="2000" dirty="0">
              <a:latin typeface="Arial"/>
              <a:ea typeface="+mn-lt"/>
              <a:cs typeface="Arial"/>
            </a:endParaRPr>
          </a:p>
          <a:p>
            <a:pPr>
              <a:lnSpc>
                <a:spcPct val="100000"/>
              </a:lnSpc>
            </a:pPr>
            <a:r>
              <a:rPr lang="en-US" sz="2000" dirty="0">
                <a:latin typeface="Arial"/>
                <a:ea typeface="+mn-lt"/>
                <a:cs typeface="+mn-lt"/>
              </a:rPr>
              <a:t>This project focuses on implementing the Artificial Potential Field (APF) method for a mobile robot in </a:t>
            </a:r>
            <a:r>
              <a:rPr lang="en-US" sz="2000" dirty="0" err="1">
                <a:latin typeface="Arial"/>
                <a:ea typeface="+mn-lt"/>
                <a:cs typeface="+mn-lt"/>
              </a:rPr>
              <a:t>CoppeliaSim</a:t>
            </a:r>
            <a:r>
              <a:rPr lang="en-US" sz="2000" dirty="0">
                <a:latin typeface="Arial"/>
                <a:ea typeface="+mn-lt"/>
                <a:cs typeface="+mn-lt"/>
              </a:rPr>
              <a:t>.</a:t>
            </a:r>
          </a:p>
          <a:p>
            <a:pPr>
              <a:lnSpc>
                <a:spcPct val="100000"/>
              </a:lnSpc>
            </a:pPr>
            <a:r>
              <a:rPr lang="en-US" sz="2000" b="1" dirty="0">
                <a:latin typeface="Arial"/>
                <a:ea typeface="+mn-lt"/>
                <a:cs typeface="+mn-lt"/>
              </a:rPr>
              <a:t>Goal</a:t>
            </a:r>
            <a:r>
              <a:rPr lang="en-US" sz="2000" dirty="0">
                <a:latin typeface="Arial"/>
                <a:ea typeface="+mn-lt"/>
                <a:cs typeface="+mn-lt"/>
              </a:rPr>
              <a:t>: To enable the robot to pursue both static and dynamic targets while avoiding obstacles, showcasing real-time adaptation and effective path tracing capabilities.</a:t>
            </a:r>
          </a:p>
        </p:txBody>
      </p:sp>
      <p:pic>
        <p:nvPicPr>
          <p:cNvPr id="5" name="Picture 4" descr="A screenshot of a game&#10;&#10;Description automatically generated">
            <a:extLst>
              <a:ext uri="{FF2B5EF4-FFF2-40B4-BE49-F238E27FC236}">
                <a16:creationId xmlns:a16="http://schemas.microsoft.com/office/drawing/2014/main" id="{E7AD55C7-B288-8822-468F-0947D9A1348B}"/>
              </a:ext>
            </a:extLst>
          </p:cNvPr>
          <p:cNvPicPr>
            <a:picLocks noChangeAspect="1"/>
          </p:cNvPicPr>
          <p:nvPr/>
        </p:nvPicPr>
        <p:blipFill>
          <a:blip r:embed="rId3"/>
          <a:stretch>
            <a:fillRect/>
          </a:stretch>
        </p:blipFill>
        <p:spPr>
          <a:xfrm>
            <a:off x="7863840" y="505458"/>
            <a:ext cx="4014216" cy="3030732"/>
          </a:xfrm>
          <a:prstGeom prst="rect">
            <a:avLst/>
          </a:prstGeom>
        </p:spPr>
      </p:pic>
      <p:pic>
        <p:nvPicPr>
          <p:cNvPr id="4" name="Picture 3" descr="A red and black toy on a checkered floor&#10;&#10;Description automatically generated">
            <a:extLst>
              <a:ext uri="{FF2B5EF4-FFF2-40B4-BE49-F238E27FC236}">
                <a16:creationId xmlns:a16="http://schemas.microsoft.com/office/drawing/2014/main" id="{1757F591-9907-FAEF-FC36-4988E7F23A60}"/>
              </a:ext>
            </a:extLst>
          </p:cNvPr>
          <p:cNvPicPr>
            <a:picLocks noChangeAspect="1"/>
          </p:cNvPicPr>
          <p:nvPr/>
        </p:nvPicPr>
        <p:blipFill>
          <a:blip r:embed="rId4"/>
          <a:stretch>
            <a:fillRect/>
          </a:stretch>
        </p:blipFill>
        <p:spPr>
          <a:xfrm>
            <a:off x="8410956" y="4361688"/>
            <a:ext cx="2901696" cy="2176272"/>
          </a:xfrm>
          <a:prstGeom prst="rect">
            <a:avLst/>
          </a:prstGeom>
        </p:spPr>
      </p:pic>
    </p:spTree>
    <p:extLst>
      <p:ext uri="{BB962C8B-B14F-4D97-AF65-F5344CB8AC3E}">
        <p14:creationId xmlns:p14="http://schemas.microsoft.com/office/powerpoint/2010/main" val="2065971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6DF3F-13F1-6E27-2F5D-DE543B07FD0D}"/>
              </a:ext>
            </a:extLst>
          </p:cNvPr>
          <p:cNvSpPr>
            <a:spLocks noGrp="1"/>
          </p:cNvSpPr>
          <p:nvPr>
            <p:ph type="title"/>
          </p:nvPr>
        </p:nvSpPr>
        <p:spPr>
          <a:xfrm>
            <a:off x="640080" y="329184"/>
            <a:ext cx="6894576" cy="1783080"/>
          </a:xfrm>
        </p:spPr>
        <p:txBody>
          <a:bodyPr anchor="b">
            <a:normAutofit/>
          </a:bodyPr>
          <a:lstStyle/>
          <a:p>
            <a:r>
              <a:rPr lang="en-US" sz="7200">
                <a:latin typeface="Calibri"/>
                <a:cs typeface="Calibri"/>
              </a:rPr>
              <a:t>Objective</a:t>
            </a:r>
          </a:p>
        </p:txBody>
      </p:sp>
      <p:sp>
        <p:nvSpPr>
          <p:cNvPr id="18"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E4625"/>
          </a:solidFill>
          <a:ln w="38100" cap="rnd">
            <a:solidFill>
              <a:srgbClr val="FE462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B4B81A-942B-3502-8B92-4BA137EB8563}"/>
              </a:ext>
            </a:extLst>
          </p:cNvPr>
          <p:cNvSpPr>
            <a:spLocks noGrp="1"/>
          </p:cNvSpPr>
          <p:nvPr>
            <p:ph idx="1"/>
          </p:nvPr>
        </p:nvSpPr>
        <p:spPr>
          <a:xfrm>
            <a:off x="640080" y="2706624"/>
            <a:ext cx="7088006" cy="3483864"/>
          </a:xfrm>
        </p:spPr>
        <p:txBody>
          <a:bodyPr vert="horz" lIns="91440" tIns="45720" rIns="91440" bIns="45720" rtlCol="0" anchor="t">
            <a:normAutofit/>
          </a:bodyPr>
          <a:lstStyle/>
          <a:p>
            <a:r>
              <a:rPr lang="en-US" sz="2400" dirty="0">
                <a:latin typeface="Arial"/>
                <a:ea typeface="+mn-lt"/>
                <a:cs typeface="+mn-lt"/>
              </a:rPr>
              <a:t>Enhance the APF algorithm for the Pioneer P3dX mobile robot to effectively trace paths and avoid obstacles.</a:t>
            </a:r>
            <a:endParaRPr lang="en-US" sz="2400" dirty="0">
              <a:latin typeface="Arial"/>
              <a:ea typeface="+mn-lt"/>
              <a:cs typeface="Arial"/>
            </a:endParaRPr>
          </a:p>
          <a:p>
            <a:r>
              <a:rPr lang="en-US" sz="2400" dirty="0">
                <a:latin typeface="Arial"/>
                <a:cs typeface="Arial"/>
              </a:rPr>
              <a:t>Reach a fixed goal.</a:t>
            </a:r>
          </a:p>
          <a:p>
            <a:r>
              <a:rPr lang="en-US" sz="2400" dirty="0">
                <a:latin typeface="Arial"/>
                <a:cs typeface="Arial"/>
              </a:rPr>
              <a:t>Follow a dynamic target.</a:t>
            </a:r>
          </a:p>
        </p:txBody>
      </p:sp>
      <p:pic>
        <p:nvPicPr>
          <p:cNvPr id="5" name="Picture 4">
            <a:extLst>
              <a:ext uri="{FF2B5EF4-FFF2-40B4-BE49-F238E27FC236}">
                <a16:creationId xmlns:a16="http://schemas.microsoft.com/office/drawing/2014/main" id="{EF2D4690-CF5B-0311-FD71-6E9F3C36EE7C}"/>
              </a:ext>
            </a:extLst>
          </p:cNvPr>
          <p:cNvPicPr>
            <a:picLocks noChangeAspect="1"/>
          </p:cNvPicPr>
          <p:nvPr/>
        </p:nvPicPr>
        <p:blipFill>
          <a:blip r:embed="rId3"/>
          <a:stretch>
            <a:fillRect/>
          </a:stretch>
        </p:blipFill>
        <p:spPr>
          <a:xfrm>
            <a:off x="7628707" y="2120358"/>
            <a:ext cx="4851956" cy="3698763"/>
          </a:xfrm>
          <a:prstGeom prst="rect">
            <a:avLst/>
          </a:prstGeom>
        </p:spPr>
      </p:pic>
    </p:spTree>
    <p:extLst>
      <p:ext uri="{BB962C8B-B14F-4D97-AF65-F5344CB8AC3E}">
        <p14:creationId xmlns:p14="http://schemas.microsoft.com/office/powerpoint/2010/main" val="3693494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6DF3F-13F1-6E27-2F5D-DE543B07FD0D}"/>
              </a:ext>
            </a:extLst>
          </p:cNvPr>
          <p:cNvSpPr>
            <a:spLocks noGrp="1"/>
          </p:cNvSpPr>
          <p:nvPr>
            <p:ph type="title"/>
          </p:nvPr>
        </p:nvSpPr>
        <p:spPr>
          <a:xfrm>
            <a:off x="576072" y="238539"/>
            <a:ext cx="11018520" cy="1434415"/>
          </a:xfrm>
        </p:spPr>
        <p:txBody>
          <a:bodyPr anchor="b">
            <a:normAutofit/>
          </a:bodyPr>
          <a:lstStyle/>
          <a:p>
            <a:r>
              <a:rPr lang="en-US" sz="7200">
                <a:latin typeface="Calibri"/>
                <a:cs typeface="Calibri"/>
              </a:rPr>
              <a:t>Artificial Potential Field</a:t>
            </a:r>
          </a:p>
        </p:txBody>
      </p:sp>
      <p:sp>
        <p:nvSpPr>
          <p:cNvPr id="20"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FF1C80"/>
          </a:solidFill>
          <a:ln w="38100" cap="rnd">
            <a:solidFill>
              <a:srgbClr val="FF1C8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6B65787-A32E-459A-3398-CD8DDB31AA82}"/>
              </a:ext>
            </a:extLst>
          </p:cNvPr>
          <p:cNvSpPr>
            <a:spLocks noGrp="1"/>
          </p:cNvSpPr>
          <p:nvPr>
            <p:ph idx="1"/>
          </p:nvPr>
        </p:nvSpPr>
        <p:spPr>
          <a:xfrm>
            <a:off x="572493" y="2071316"/>
            <a:ext cx="6713552" cy="4119172"/>
          </a:xfrm>
        </p:spPr>
        <p:txBody>
          <a:bodyPr vert="horz" lIns="91440" tIns="45720" rIns="91440" bIns="45720" rtlCol="0" anchor="t">
            <a:normAutofit/>
          </a:bodyPr>
          <a:lstStyle/>
          <a:p>
            <a:r>
              <a:rPr lang="en-US" dirty="0">
                <a:latin typeface="Arial"/>
                <a:ea typeface="+mn-lt"/>
                <a:cs typeface="+mn-lt"/>
              </a:rPr>
              <a:t>AFP is a scalar field that guides a robot's motion by assigning a value to each point in the environment, representing the potential energy at that point.</a:t>
            </a:r>
          </a:p>
          <a:p>
            <a:r>
              <a:rPr lang="en-US" dirty="0">
                <a:latin typeface="Arial"/>
                <a:cs typeface="Arial"/>
              </a:rPr>
              <a:t>Virtual Forces Used:</a:t>
            </a:r>
          </a:p>
          <a:p>
            <a:pPr lvl="1">
              <a:buFont typeface="Courier New" panose="020B0604020202020204" pitchFamily="34" charset="0"/>
              <a:buChar char="o"/>
            </a:pPr>
            <a:r>
              <a:rPr lang="en-US" dirty="0">
                <a:latin typeface="Arial"/>
                <a:cs typeface="Arial"/>
              </a:rPr>
              <a:t>Attractive Force (F1)</a:t>
            </a:r>
          </a:p>
          <a:p>
            <a:pPr lvl="1">
              <a:buFont typeface="Courier New" panose="020B0604020202020204" pitchFamily="34" charset="0"/>
              <a:buChar char="o"/>
            </a:pPr>
            <a:r>
              <a:rPr lang="en-US" dirty="0">
                <a:latin typeface="Arial"/>
                <a:cs typeface="Arial"/>
              </a:rPr>
              <a:t>Repulsive Force (F2)</a:t>
            </a:r>
          </a:p>
        </p:txBody>
      </p:sp>
      <p:pic>
        <p:nvPicPr>
          <p:cNvPr id="4" name="Content Placeholder 3" descr="A diagram of a circle with circles and lines&#10;&#10;Description automatically generated">
            <a:extLst>
              <a:ext uri="{FF2B5EF4-FFF2-40B4-BE49-F238E27FC236}">
                <a16:creationId xmlns:a16="http://schemas.microsoft.com/office/drawing/2014/main" id="{7CEEB2DA-0509-49C9-08FB-E60B8612721F}"/>
              </a:ext>
            </a:extLst>
          </p:cNvPr>
          <p:cNvPicPr>
            <a:picLocks noChangeAspect="1"/>
          </p:cNvPicPr>
          <p:nvPr/>
        </p:nvPicPr>
        <p:blipFill rotWithShape="1">
          <a:blip r:embed="rId3"/>
          <a:srcRect r="4036" b="1"/>
          <a:stretch/>
        </p:blipFill>
        <p:spPr>
          <a:xfrm>
            <a:off x="7675658" y="2093976"/>
            <a:ext cx="3941064" cy="4096512"/>
          </a:xfrm>
          <a:prstGeom prst="rect">
            <a:avLst/>
          </a:prstGeom>
        </p:spPr>
      </p:pic>
    </p:spTree>
    <p:extLst>
      <p:ext uri="{BB962C8B-B14F-4D97-AF65-F5344CB8AC3E}">
        <p14:creationId xmlns:p14="http://schemas.microsoft.com/office/powerpoint/2010/main" val="2069293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6DF3F-13F1-6E27-2F5D-DE543B07FD0D}"/>
              </a:ext>
            </a:extLst>
          </p:cNvPr>
          <p:cNvSpPr>
            <a:spLocks noGrp="1"/>
          </p:cNvSpPr>
          <p:nvPr>
            <p:ph type="title"/>
          </p:nvPr>
        </p:nvSpPr>
        <p:spPr>
          <a:xfrm>
            <a:off x="576072" y="238539"/>
            <a:ext cx="11018520" cy="1434415"/>
          </a:xfrm>
        </p:spPr>
        <p:txBody>
          <a:bodyPr vert="horz" lIns="91440" tIns="45720" rIns="91440" bIns="45720" rtlCol="0" anchor="b">
            <a:noAutofit/>
          </a:bodyPr>
          <a:lstStyle/>
          <a:p>
            <a:r>
              <a:rPr lang="en-US" dirty="0">
                <a:latin typeface="Calibri"/>
                <a:cs typeface="Calibri"/>
              </a:rPr>
              <a:t>Attractive/Repulsive Potential Field</a:t>
            </a:r>
            <a:endParaRPr lang="en-US" dirty="0"/>
          </a:p>
        </p:txBody>
      </p:sp>
      <p:sp>
        <p:nvSpPr>
          <p:cNvPr id="20"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FF1C80"/>
          </a:solidFill>
          <a:ln w="38100" cap="rnd">
            <a:solidFill>
              <a:srgbClr val="FF1C8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6B65787-A32E-459A-3398-CD8DDB31AA82}"/>
              </a:ext>
            </a:extLst>
          </p:cNvPr>
          <p:cNvSpPr>
            <a:spLocks noGrp="1"/>
          </p:cNvSpPr>
          <p:nvPr>
            <p:ph idx="1"/>
          </p:nvPr>
        </p:nvSpPr>
        <p:spPr>
          <a:xfrm>
            <a:off x="572493" y="2071316"/>
            <a:ext cx="6713552" cy="4119172"/>
          </a:xfrm>
        </p:spPr>
        <p:txBody>
          <a:bodyPr vert="horz" lIns="91440" tIns="45720" rIns="91440" bIns="45720" rtlCol="0" anchor="t">
            <a:normAutofit/>
          </a:bodyPr>
          <a:lstStyle/>
          <a:p>
            <a:r>
              <a:rPr lang="en-US" dirty="0">
                <a:latin typeface="Arial"/>
                <a:cs typeface="Arial"/>
              </a:rPr>
              <a:t>U(q) = </a:t>
            </a:r>
            <a:r>
              <a:rPr lang="en-US" dirty="0" err="1">
                <a:latin typeface="Arial"/>
                <a:cs typeface="Arial"/>
              </a:rPr>
              <a:t>U_att</a:t>
            </a:r>
            <a:r>
              <a:rPr lang="en-US" dirty="0">
                <a:latin typeface="Arial"/>
                <a:cs typeface="Arial"/>
              </a:rPr>
              <a:t> (q) + </a:t>
            </a:r>
            <a:r>
              <a:rPr lang="en-US" dirty="0" err="1">
                <a:latin typeface="Arial"/>
                <a:cs typeface="Arial"/>
              </a:rPr>
              <a:t>U_rep</a:t>
            </a:r>
            <a:r>
              <a:rPr lang="en-US" dirty="0">
                <a:latin typeface="Arial"/>
                <a:cs typeface="Arial"/>
              </a:rPr>
              <a:t> (q)</a:t>
            </a:r>
          </a:p>
          <a:p>
            <a:r>
              <a:rPr lang="en-US" dirty="0" err="1">
                <a:latin typeface="Arial"/>
                <a:cs typeface="Arial"/>
              </a:rPr>
              <a:t>U_att</a:t>
            </a:r>
            <a:r>
              <a:rPr lang="en-US" dirty="0">
                <a:latin typeface="Arial"/>
                <a:cs typeface="Arial"/>
              </a:rPr>
              <a:t> is the "attractive" potential</a:t>
            </a:r>
          </a:p>
          <a:p>
            <a:pPr lvl="1">
              <a:buFont typeface="Courier New" panose="020B0604020202020204" pitchFamily="34" charset="0"/>
              <a:buChar char="o"/>
            </a:pPr>
            <a:r>
              <a:rPr lang="en-US" dirty="0">
                <a:latin typeface="Arial"/>
                <a:cs typeface="Arial"/>
              </a:rPr>
              <a:t>Move towards the goal</a:t>
            </a:r>
          </a:p>
          <a:p>
            <a:r>
              <a:rPr lang="en-US" dirty="0" err="1">
                <a:latin typeface="Arial"/>
                <a:cs typeface="Arial"/>
              </a:rPr>
              <a:t>U_rep</a:t>
            </a:r>
            <a:r>
              <a:rPr lang="en-US" dirty="0">
                <a:latin typeface="Arial"/>
                <a:cs typeface="Arial"/>
              </a:rPr>
              <a:t> is the "repulsive" potential</a:t>
            </a:r>
          </a:p>
          <a:p>
            <a:pPr lvl="1">
              <a:buFont typeface="Courier New" panose="020B0604020202020204" pitchFamily="34" charset="0"/>
              <a:buChar char="o"/>
            </a:pPr>
            <a:r>
              <a:rPr lang="en-US" dirty="0">
                <a:latin typeface="Arial"/>
                <a:cs typeface="Arial"/>
              </a:rPr>
              <a:t>Avoid obstacles</a:t>
            </a:r>
          </a:p>
        </p:txBody>
      </p:sp>
      <p:pic>
        <p:nvPicPr>
          <p:cNvPr id="4" name="Content Placeholder 3" descr="A diagram of a circle with circles and lines&#10;&#10;Description automatically generated">
            <a:extLst>
              <a:ext uri="{FF2B5EF4-FFF2-40B4-BE49-F238E27FC236}">
                <a16:creationId xmlns:a16="http://schemas.microsoft.com/office/drawing/2014/main" id="{7CEEB2DA-0509-49C9-08FB-E60B8612721F}"/>
              </a:ext>
            </a:extLst>
          </p:cNvPr>
          <p:cNvPicPr>
            <a:picLocks noChangeAspect="1"/>
          </p:cNvPicPr>
          <p:nvPr/>
        </p:nvPicPr>
        <p:blipFill rotWithShape="1">
          <a:blip r:embed="rId3"/>
          <a:srcRect r="4036" b="1"/>
          <a:stretch/>
        </p:blipFill>
        <p:spPr>
          <a:xfrm>
            <a:off x="7675658" y="2093976"/>
            <a:ext cx="3941064" cy="4096512"/>
          </a:xfrm>
          <a:prstGeom prst="rect">
            <a:avLst/>
          </a:prstGeom>
        </p:spPr>
      </p:pic>
      <p:sp>
        <p:nvSpPr>
          <p:cNvPr id="3" name="TextBox 2">
            <a:extLst>
              <a:ext uri="{FF2B5EF4-FFF2-40B4-BE49-F238E27FC236}">
                <a16:creationId xmlns:a16="http://schemas.microsoft.com/office/drawing/2014/main" id="{6738BB63-8129-1B47-934A-5F16B1AD7D9F}"/>
              </a:ext>
            </a:extLst>
          </p:cNvPr>
          <p:cNvSpPr txBox="1"/>
          <p:nvPr/>
        </p:nvSpPr>
        <p:spPr>
          <a:xfrm>
            <a:off x="285056" y="5503113"/>
            <a:ext cx="846257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Further Improvements:</a:t>
            </a:r>
          </a:p>
          <a:p>
            <a:pPr marL="285750" indent="-285750">
              <a:buFontTx/>
              <a:buChar char="-"/>
            </a:pPr>
            <a:r>
              <a:rPr lang="en-US" dirty="0">
                <a:latin typeface="Arial" panose="020B0604020202020204" pitchFamily="34" charset="0"/>
                <a:cs typeface="Arial" panose="020B0604020202020204" pitchFamily="34" charset="0"/>
              </a:rPr>
              <a:t>Integration of VFH+ plugin for improved obstacle avoidance.</a:t>
            </a:r>
          </a:p>
          <a:p>
            <a:pPr marL="285750" indent="-285750">
              <a:buFontTx/>
              <a:buChar char="-"/>
            </a:pPr>
            <a:r>
              <a:rPr lang="en-US" dirty="0">
                <a:latin typeface="Arial" panose="020B0604020202020204" pitchFamily="34" charset="0"/>
                <a:cs typeface="Arial" panose="020B0604020202020204" pitchFamily="34" charset="0"/>
              </a:rPr>
              <a:t>Integration of Occupancy Grid Maps for Detailed Environment Representation. </a:t>
            </a:r>
          </a:p>
        </p:txBody>
      </p:sp>
    </p:spTree>
    <p:extLst>
      <p:ext uri="{BB962C8B-B14F-4D97-AF65-F5344CB8AC3E}">
        <p14:creationId xmlns:p14="http://schemas.microsoft.com/office/powerpoint/2010/main" val="39243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D6DF3F-13F1-6E27-2F5D-DE543B07FD0D}"/>
              </a:ext>
            </a:extLst>
          </p:cNvPr>
          <p:cNvSpPr>
            <a:spLocks noGrp="1"/>
          </p:cNvSpPr>
          <p:nvPr>
            <p:ph type="title"/>
          </p:nvPr>
        </p:nvSpPr>
        <p:spPr>
          <a:xfrm>
            <a:off x="576072" y="238539"/>
            <a:ext cx="11018520" cy="1434415"/>
          </a:xfrm>
        </p:spPr>
        <p:txBody>
          <a:bodyPr vert="horz" lIns="91440" tIns="45720" rIns="91440" bIns="45720" rtlCol="0" anchor="b">
            <a:noAutofit/>
          </a:bodyPr>
          <a:lstStyle/>
          <a:p>
            <a:r>
              <a:rPr lang="en-US" dirty="0">
                <a:latin typeface="Calibri"/>
                <a:cs typeface="Calibri"/>
              </a:rPr>
              <a:t>References:</a:t>
            </a:r>
            <a:endParaRPr lang="en-US" dirty="0"/>
          </a:p>
        </p:txBody>
      </p:sp>
      <p:sp>
        <p:nvSpPr>
          <p:cNvPr id="20"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FF1C80"/>
          </a:solidFill>
          <a:ln w="38100" cap="rnd">
            <a:solidFill>
              <a:srgbClr val="FF1C8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6B65787-A32E-459A-3398-CD8DDB31AA82}"/>
              </a:ext>
            </a:extLst>
          </p:cNvPr>
          <p:cNvSpPr>
            <a:spLocks noGrp="1"/>
          </p:cNvSpPr>
          <p:nvPr>
            <p:ph idx="1"/>
          </p:nvPr>
        </p:nvSpPr>
        <p:spPr>
          <a:xfrm>
            <a:off x="572493" y="2071316"/>
            <a:ext cx="11010059" cy="4119172"/>
          </a:xfrm>
        </p:spPr>
        <p:txBody>
          <a:bodyPr vert="horz" lIns="91440" tIns="45720" rIns="91440" bIns="45720" rtlCol="0" anchor="t">
            <a:normAutofit/>
          </a:bodyPr>
          <a:lstStyle/>
          <a:p>
            <a:pPr algn="just"/>
            <a:r>
              <a:rPr lang="en-US" sz="1800" dirty="0">
                <a:latin typeface="Arial"/>
                <a:cs typeface="Arial"/>
              </a:rPr>
              <a:t>[1] Sung, </a:t>
            </a:r>
            <a:r>
              <a:rPr lang="en-US" sz="1800" err="1">
                <a:latin typeface="Arial"/>
                <a:cs typeface="Arial"/>
              </a:rPr>
              <a:t>Nakyeong</a:t>
            </a:r>
            <a:r>
              <a:rPr lang="en-US" sz="1800" dirty="0">
                <a:latin typeface="Arial"/>
                <a:cs typeface="Arial"/>
              </a:rPr>
              <a:t>, </a:t>
            </a:r>
            <a:r>
              <a:rPr lang="en-US" sz="1800" err="1">
                <a:latin typeface="Arial"/>
                <a:cs typeface="Arial"/>
              </a:rPr>
              <a:t>Suhwan</a:t>
            </a:r>
            <a:r>
              <a:rPr lang="en-US" sz="1800" dirty="0">
                <a:latin typeface="Arial"/>
                <a:cs typeface="Arial"/>
              </a:rPr>
              <a:t> Kim, and Namsuk Cho. 2023. "An Efficient Path Planning Algorithm Using a Potential Field for Ground Forces"</a:t>
            </a:r>
          </a:p>
          <a:p>
            <a:pPr algn="just"/>
            <a:r>
              <a:rPr lang="en-US" sz="1800" dirty="0">
                <a:latin typeface="Arial"/>
                <a:cs typeface="Arial"/>
              </a:rPr>
              <a:t>[2] </a:t>
            </a:r>
            <a:r>
              <a:rPr lang="en-US" sz="1800" dirty="0">
                <a:latin typeface="Arial"/>
                <a:ea typeface="+mn-lt"/>
                <a:cs typeface="+mn-lt"/>
              </a:rPr>
              <a:t>Zhang et. al. “</a:t>
            </a:r>
            <a:r>
              <a:rPr lang="en-US" sz="1800" err="1">
                <a:latin typeface="Arial"/>
                <a:ea typeface="+mn-lt"/>
                <a:cs typeface="+mn-lt"/>
              </a:rPr>
              <a:t>Articial</a:t>
            </a:r>
            <a:r>
              <a:rPr lang="en-US" sz="1800" dirty="0">
                <a:latin typeface="Arial"/>
                <a:ea typeface="+mn-lt"/>
                <a:cs typeface="+mn-lt"/>
              </a:rPr>
              <a:t> potential eld based anti-saturation positioning obstacle avoidance control for wheeled robots”</a:t>
            </a:r>
            <a:endParaRPr lang="en-US" sz="1800" dirty="0">
              <a:latin typeface="Arial"/>
              <a:cs typeface="Arial"/>
            </a:endParaRPr>
          </a:p>
          <a:p>
            <a:pPr algn="just"/>
            <a:r>
              <a:rPr lang="en-US" sz="1800" dirty="0">
                <a:latin typeface="Arial"/>
                <a:cs typeface="Arial"/>
              </a:rPr>
              <a:t>[3] </a:t>
            </a:r>
            <a:r>
              <a:rPr lang="en-US" sz="1800" dirty="0">
                <a:solidFill>
                  <a:srgbClr val="1155CC"/>
                </a:solidFill>
                <a:latin typeface="Arial"/>
                <a:cs typeface="Arial"/>
                <a:hlinkClick r:id="rId3"/>
              </a:rPr>
              <a:t>https://www.cs.cmu.edu/~motionplanning/lecture/Chap4-Potential-Field_howie.pdf</a:t>
            </a:r>
            <a:endParaRPr lang="en-US" sz="1800" dirty="0">
              <a:latin typeface="Arial"/>
              <a:cs typeface="Arial"/>
            </a:endParaRPr>
          </a:p>
          <a:p>
            <a:pPr algn="just"/>
            <a:r>
              <a:rPr lang="en-US" sz="1800" dirty="0">
                <a:latin typeface="Arial"/>
                <a:cs typeface="Arial"/>
              </a:rPr>
              <a:t>[4] </a:t>
            </a:r>
            <a:r>
              <a:rPr lang="en-US" sz="1800" dirty="0">
                <a:solidFill>
                  <a:srgbClr val="1155CC"/>
                </a:solidFill>
                <a:latin typeface="Arial"/>
                <a:cs typeface="Arial"/>
                <a:hlinkClick r:id="rId4"/>
              </a:rPr>
              <a:t>https://github.com/AtsushiSakai/PythonRobotics/</a:t>
            </a:r>
            <a:endParaRPr lang="en-US" sz="1800" dirty="0">
              <a:latin typeface="Arial"/>
              <a:cs typeface="Arial"/>
            </a:endParaRPr>
          </a:p>
          <a:p>
            <a:pPr algn="just"/>
            <a:r>
              <a:rPr lang="en-US" sz="1800" dirty="0">
                <a:latin typeface="Arial"/>
                <a:cs typeface="Arial"/>
              </a:rPr>
              <a:t>[5] Ana </a:t>
            </a:r>
            <a:r>
              <a:rPr lang="en-US" sz="1800" err="1">
                <a:latin typeface="Arial"/>
                <a:cs typeface="Arial"/>
              </a:rPr>
              <a:t>Batinovic</a:t>
            </a:r>
            <a:r>
              <a:rPr lang="en-US" sz="1800" dirty="0">
                <a:latin typeface="Arial"/>
                <a:cs typeface="Arial"/>
              </a:rPr>
              <a:t>, Jurica </a:t>
            </a:r>
            <a:r>
              <a:rPr lang="en-US" sz="1800" err="1">
                <a:latin typeface="Arial"/>
                <a:cs typeface="Arial"/>
              </a:rPr>
              <a:t>Goricanec</a:t>
            </a:r>
            <a:r>
              <a:rPr lang="en-US" sz="1800" dirty="0">
                <a:latin typeface="Arial"/>
                <a:cs typeface="Arial"/>
              </a:rPr>
              <a:t>, Lovro Markovic, Stjepan Bogdan. 2023 “Path Planning with Potential Field-Based Obstacle Avoidance in a 3D Environment by an Unmanned Aerial Vehicle”.</a:t>
            </a:r>
          </a:p>
          <a:p>
            <a:pPr algn="just"/>
            <a:r>
              <a:rPr lang="en-US" sz="1800" dirty="0">
                <a:latin typeface="Arial"/>
                <a:cs typeface="Arial"/>
              </a:rPr>
              <a:t>[6] Iswanto, Alfian </a:t>
            </a:r>
            <a:r>
              <a:rPr lang="en-US" sz="1800" dirty="0" err="1">
                <a:latin typeface="Arial"/>
                <a:cs typeface="Arial"/>
              </a:rPr>
              <a:t>Ma’arif</a:t>
            </a:r>
            <a:r>
              <a:rPr lang="en-US" sz="1800" dirty="0">
                <a:latin typeface="Arial"/>
                <a:cs typeface="Arial"/>
              </a:rPr>
              <a:t>. 2019 “Artificial Potential Field Algorithm Implementation for Quadrotor Path Planning”</a:t>
            </a:r>
          </a:p>
        </p:txBody>
      </p:sp>
    </p:spTree>
    <p:extLst>
      <p:ext uri="{BB962C8B-B14F-4D97-AF65-F5344CB8AC3E}">
        <p14:creationId xmlns:p14="http://schemas.microsoft.com/office/powerpoint/2010/main" val="905878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2" name="Picture 21" descr="Yellow question mark">
            <a:extLst>
              <a:ext uri="{FF2B5EF4-FFF2-40B4-BE49-F238E27FC236}">
                <a16:creationId xmlns:a16="http://schemas.microsoft.com/office/drawing/2014/main" id="{09548F59-081E-3503-0DFD-9EF5B664156D}"/>
              </a:ext>
            </a:extLst>
          </p:cNvPr>
          <p:cNvPicPr>
            <a:picLocks noChangeAspect="1"/>
          </p:cNvPicPr>
          <p:nvPr/>
        </p:nvPicPr>
        <p:blipFill rotWithShape="1">
          <a:blip r:embed="rId3"/>
          <a:srcRect r="-2" b="6263"/>
          <a:stretch/>
        </p:blipFill>
        <p:spPr>
          <a:xfrm>
            <a:off x="-3047" y="10"/>
            <a:ext cx="12191999" cy="6857990"/>
          </a:xfrm>
          <a:prstGeom prst="rect">
            <a:avLst/>
          </a:prstGeom>
        </p:spPr>
      </p:pic>
      <p:sp>
        <p:nvSpPr>
          <p:cNvPr id="28" name="Rectangle 27">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CB8CE33-3787-3923-76FD-E36ECCAFB535}"/>
              </a:ext>
            </a:extLst>
          </p:cNvPr>
          <p:cNvSpPr>
            <a:spLocks noGrp="1"/>
          </p:cNvSpPr>
          <p:nvPr>
            <p:ph type="title"/>
          </p:nvPr>
        </p:nvSpPr>
        <p:spPr>
          <a:xfrm>
            <a:off x="1161733" y="849733"/>
            <a:ext cx="9472532" cy="4229305"/>
          </a:xfrm>
        </p:spPr>
        <p:txBody>
          <a:bodyPr vert="horz" lIns="91440" tIns="45720" rIns="91440" bIns="45720" rtlCol="0" anchor="t">
            <a:normAutofit/>
          </a:bodyPr>
          <a:lstStyle/>
          <a:p>
            <a:r>
              <a:rPr lang="en-US" sz="11500">
                <a:solidFill>
                  <a:schemeClr val="bg1"/>
                </a:solidFill>
              </a:rPr>
              <a:t>Questions?</a:t>
            </a:r>
          </a:p>
        </p:txBody>
      </p:sp>
      <p:sp>
        <p:nvSpPr>
          <p:cNvPr id="30" name="Rectangle 29">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95" y="4702516"/>
            <a:ext cx="12191999" cy="2155484"/>
          </a:xfrm>
          <a:prstGeom prst="rect">
            <a:avLst/>
          </a:prstGeom>
          <a:gradFill flip="none" rotWithShape="1">
            <a:gsLst>
              <a:gs pos="59000">
                <a:schemeClr val="tx1">
                  <a:alpha val="3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6210702"/>
      </p:ext>
    </p:extLst>
  </p:cSld>
  <p:clrMapOvr>
    <a:masterClrMapping/>
  </p:clrMapOvr>
</p:sld>
</file>

<file path=ppt/theme/theme1.xml><?xml version="1.0" encoding="utf-8"?>
<a:theme xmlns:a="http://schemas.openxmlformats.org/drawingml/2006/main" name="Sketchy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TotalTime>
  <Words>962</Words>
  <Application>Microsoft Macintosh PowerPoint</Application>
  <PresentationFormat>Widescreen</PresentationFormat>
  <Paragraphs>67</Paragraphs>
  <Slides>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__fkGroteskNeue_532e43</vt:lpstr>
      <vt:lpstr>Arial</vt:lpstr>
      <vt:lpstr>Arial,Sans-Serif</vt:lpstr>
      <vt:lpstr>Calibri</vt:lpstr>
      <vt:lpstr>Courier New</vt:lpstr>
      <vt:lpstr>The Hand Bold</vt:lpstr>
      <vt:lpstr>The Serif Hand Black</vt:lpstr>
      <vt:lpstr>SketchyVTI</vt:lpstr>
      <vt:lpstr>Adaptive Motion Planning with Artificial Potential Fields (APF) for UGVs: Dynamic and Static Target Tracking with Obstacle Avoidance </vt:lpstr>
      <vt:lpstr>Motivation</vt:lpstr>
      <vt:lpstr>Objective</vt:lpstr>
      <vt:lpstr>Artificial Potential Field</vt:lpstr>
      <vt:lpstr>Attractive/Repulsive Potential Field</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Padam Jung Thapa</cp:lastModifiedBy>
  <cp:revision>254</cp:revision>
  <dcterms:created xsi:type="dcterms:W3CDTF">2024-02-29T06:35:05Z</dcterms:created>
  <dcterms:modified xsi:type="dcterms:W3CDTF">2024-02-29T20:52:47Z</dcterms:modified>
</cp:coreProperties>
</file>